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39"/>
    <p:restoredTop sz="96405"/>
  </p:normalViewPr>
  <p:slideViewPr>
    <p:cSldViewPr snapToGrid="0" snapToObjects="1">
      <p:cViewPr varScale="1">
        <p:scale>
          <a:sx n="123" d="100"/>
          <a:sy n="123" d="100"/>
        </p:scale>
        <p:origin x="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smtClean="0"/>
              <a:pPr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806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9176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029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653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69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166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836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4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30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397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6/15/21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02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5161117-F6FF-DD42-95F7-7E67B60F5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2876" y="3757486"/>
            <a:ext cx="8679915" cy="1748729"/>
          </a:xfrm>
        </p:spPr>
        <p:txBody>
          <a:bodyPr>
            <a:noAutofit/>
          </a:bodyPr>
          <a:lstStyle/>
          <a:p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  <a:t>Progetto per lo sviluppo di un vaccino </a:t>
            </a: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  <a:t>anti COVID-19 </a:t>
            </a: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br>
              <a:rPr lang="it-IT" sz="2800" b="1" dirty="0">
                <a:solidFill>
                  <a:srgbClr val="FFFFFF"/>
                </a:solidFill>
                <a:latin typeface="+mn-lt"/>
                <a:cs typeface="Calibri Light" panose="020F0302020204030204" pitchFamily="34" charset="0"/>
              </a:rPr>
            </a:br>
            <a:r>
              <a:rPr lang="it-IT" sz="2400" b="1" dirty="0">
                <a:latin typeface="+mn-lt"/>
              </a:rPr>
              <a:t>a base di anticorpi monoclonali caratterizzati</a:t>
            </a:r>
            <a:br>
              <a:rPr lang="it-IT" sz="2800" dirty="0"/>
            </a:br>
            <a:br>
              <a:rPr lang="it-IT" sz="2800" dirty="0"/>
            </a:br>
            <a:br>
              <a:rPr lang="it-IT" sz="2800" b="1" dirty="0">
                <a:latin typeface="+mn-lt"/>
                <a:cs typeface="Calibri Light" panose="020F0302020204030204" pitchFamily="34" charset="0"/>
              </a:rPr>
            </a:br>
            <a:endParaRPr lang="it-IT" sz="2800" dirty="0">
              <a:latin typeface="+mn-lt"/>
              <a:cs typeface="Calibri Light" panose="020F0302020204030204" pitchFamily="34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9EF1C62-2821-4AF0-A8F6-95BE53CEC1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71999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1"/>
    </mc:Choice>
    <mc:Fallback xmlns="">
      <p:transition spd="slow" advTm="11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7C02991-DAE2-0D47-822F-72B713996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Vaccino </a:t>
            </a:r>
            <a:br>
              <a:rPr lang="it-IT" sz="2800" dirty="0">
                <a:latin typeface="+mn-lt"/>
              </a:rPr>
            </a:br>
            <a:r>
              <a:rPr lang="it-IT" sz="2800" dirty="0">
                <a:latin typeface="+mn-lt"/>
              </a:rPr>
              <a:t>e </a:t>
            </a:r>
            <a:br>
              <a:rPr lang="it-IT" sz="2800" dirty="0">
                <a:latin typeface="+mn-lt"/>
              </a:rPr>
            </a:br>
            <a:r>
              <a:rPr lang="it-IT" sz="2800" dirty="0">
                <a:latin typeface="+mn-lt"/>
              </a:rPr>
              <a:t>biofarmaci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994767F-2EA2-C54D-9EBE-8051CC7C63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6263" y="757600"/>
            <a:ext cx="6535357" cy="59156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it-IT" sz="1700" dirty="0"/>
          </a:p>
          <a:p>
            <a:pPr algn="just"/>
            <a:r>
              <a:rPr lang="it-IT" dirty="0"/>
              <a:t>Nel contesto degli sforzi profusi dalla comunità scientifica per fronteggiare l’emergenza pandemica di COVID-19 e nella prospettiva di una convivenza a lungo termine con l’agente eziopatogenetico SARS-CoV-2 e sue varianti, la </a:t>
            </a:r>
            <a:r>
              <a:rPr lang="it-IT" b="1" i="1" dirty="0"/>
              <a:t>OTI </a:t>
            </a:r>
            <a:r>
              <a:rPr lang="it-IT" b="1" i="1" dirty="0" err="1"/>
              <a:t>Srl</a:t>
            </a:r>
            <a:r>
              <a:rPr lang="it-IT" b="1" i="1" dirty="0"/>
              <a:t> Officine Terapie Innovative </a:t>
            </a:r>
            <a:r>
              <a:rPr lang="it-IT" b="1" dirty="0"/>
              <a:t>ha individuato una strategia per lo sviluppo di un vaccino </a:t>
            </a:r>
            <a:r>
              <a:rPr lang="it-IT" dirty="0"/>
              <a:t>che presenta notevoli margini di sicurezza e costi accessibili, oltre ad alcuni interessanti aspetti tecnologici ed etici in linea con la filosofia aziendale.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Il progetto vede la partnership tra la OTI </a:t>
            </a:r>
            <a:r>
              <a:rPr lang="it-IT" dirty="0" err="1"/>
              <a:t>Srl</a:t>
            </a:r>
            <a:r>
              <a:rPr lang="it-IT" dirty="0"/>
              <a:t>, un ente universitario e un’azienda biotech con consolidata esperienza nel </a:t>
            </a:r>
            <a:r>
              <a:rPr lang="it-IT" b="1" i="1" dirty="0" err="1"/>
              <a:t>Plant</a:t>
            </a:r>
            <a:r>
              <a:rPr lang="it-IT" b="1" i="1" dirty="0"/>
              <a:t> </a:t>
            </a:r>
            <a:r>
              <a:rPr lang="it-IT" b="1" i="1" dirty="0" err="1"/>
              <a:t>Molecular</a:t>
            </a:r>
            <a:r>
              <a:rPr lang="it-IT" b="1" i="1" dirty="0"/>
              <a:t> Farming, </a:t>
            </a:r>
            <a:r>
              <a:rPr lang="it-IT" dirty="0"/>
              <a:t>una piattaforma innovativa già utilizzata in molti Paesi nella produzione di biofarmaci.</a:t>
            </a:r>
          </a:p>
          <a:p>
            <a:endParaRPr lang="it-IT" sz="1700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78CF432-7F0E-4DAB-BBE0-FBEBADAECF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10129088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C3C3FC-D0F5-054B-B54A-5354579F2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600" dirty="0">
                <a:latin typeface="+mn-lt"/>
              </a:rPr>
              <a:t>Anticorpo</a:t>
            </a:r>
            <a:br>
              <a:rPr lang="it-IT" sz="2600" dirty="0">
                <a:latin typeface="+mn-lt"/>
              </a:rPr>
            </a:br>
            <a:r>
              <a:rPr lang="it-IT" sz="2600" dirty="0">
                <a:latin typeface="+mn-lt"/>
              </a:rPr>
              <a:t> monoclonale caratterizzato</a:t>
            </a:r>
            <a:br>
              <a:rPr lang="it-IT" sz="2800" dirty="0"/>
            </a:br>
            <a:br>
              <a:rPr lang="it-IT" sz="2800" dirty="0"/>
            </a:br>
            <a:endParaRPr lang="it-IT" sz="2800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0804760-8B22-2148-86BD-23A54D0E4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Il biofarmaco in questione è costituito da un </a:t>
            </a:r>
            <a:r>
              <a:rPr lang="it-IT" b="1" i="1" dirty="0"/>
              <a:t>anticorpo monoclonale caratterizzato</a:t>
            </a:r>
            <a:r>
              <a:rPr lang="it-IT" b="1" dirty="0"/>
              <a:t>, </a:t>
            </a:r>
            <a:r>
              <a:rPr lang="it-IT" dirty="0"/>
              <a:t>prodotto su scala industriale, a partire dall’ ingegnerizzazione genetica di una specie vegetale utilizzata come biofabbrica.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La messa a punto di tale tecnologia permette sostanzialmente di abbattere notevolmente i costi legati alla produzione dei vaccini tradizionali, di realizzare un </a:t>
            </a:r>
            <a:r>
              <a:rPr lang="it-IT" b="1" dirty="0"/>
              <a:t>vaccino</a:t>
            </a:r>
            <a:r>
              <a:rPr lang="it-IT" dirty="0"/>
              <a:t> che per sua stessa natura presenta il vantaggio di essere </a:t>
            </a:r>
            <a:r>
              <a:rPr lang="it-IT" b="1" dirty="0"/>
              <a:t>più maneggevole e sicuro </a:t>
            </a:r>
            <a:r>
              <a:rPr lang="it-IT" dirty="0"/>
              <a:t>e di investire a lungo termine in piattaforme adatte alla produzione rapida, flessibile e sostenibile di biofarmaci contro qualsiasi malattia infettiva emergente.</a:t>
            </a:r>
          </a:p>
          <a:p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8E078C4-6534-40FD-8C91-3763989B2B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1198218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533C542-BA1A-4F4D-B777-B92FABC3C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Prima fase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0CA2F24-0B72-8B4C-BD1C-7964D715C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Nell’ottica della collaborazione, </a:t>
            </a:r>
            <a:r>
              <a:rPr lang="it-IT" b="1" dirty="0"/>
              <a:t>l’azienda biotech </a:t>
            </a:r>
            <a:r>
              <a:rPr lang="it-IT" dirty="0"/>
              <a:t>mette a disposizione la sua competenza per la realizzazione della </a:t>
            </a:r>
            <a:r>
              <a:rPr lang="it-IT" i="1" dirty="0"/>
              <a:t>specie vegetale ingegnerizzata </a:t>
            </a:r>
            <a:r>
              <a:rPr lang="it-IT" dirty="0"/>
              <a:t>per produrre l’anticorpo monoclonale selezionato da OTI. Lo sviluppo di questa </a:t>
            </a:r>
            <a:r>
              <a:rPr lang="it-IT" u="sng" dirty="0"/>
              <a:t>prima fase </a:t>
            </a:r>
            <a:r>
              <a:rPr lang="it-IT" dirty="0"/>
              <a:t>richiederà un tempo di realizzazione di circa </a:t>
            </a:r>
            <a:r>
              <a:rPr lang="it-IT" u="sng" dirty="0"/>
              <a:t>dodici mesi.</a:t>
            </a:r>
          </a:p>
          <a:p>
            <a:pPr algn="just"/>
            <a:r>
              <a:rPr lang="it-IT" dirty="0"/>
              <a:t>In concomitanza la OTI S.r.l. provvederà alla realizzazione delle due strutture necessarie alla produzione del vaccino:</a:t>
            </a:r>
          </a:p>
          <a:p>
            <a:pPr algn="just">
              <a:buFontTx/>
              <a:buChar char="-"/>
            </a:pPr>
            <a:r>
              <a:rPr lang="it-IT" dirty="0"/>
              <a:t>una per la coltivazione idroponica in ambiente di   contenimento della specie vegetale ingegnerizzata </a:t>
            </a:r>
          </a:p>
          <a:p>
            <a:pPr algn="just">
              <a:buFontTx/>
              <a:buChar char="-"/>
            </a:pPr>
            <a:r>
              <a:rPr lang="it-IT" dirty="0"/>
              <a:t>  l’altra destinata alla realizzazione vera e propria del vaccino. </a:t>
            </a:r>
          </a:p>
          <a:p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FF1B58D5-B826-45DC-A12F-5BE29845D1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36086595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830BF29-86D0-874B-B00A-D880BCC5D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Produzione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1EE3239-D4DB-FD48-B0C0-79926625C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Questa seconda struttura, attualmente esistente, sarà adeguata al fine di costituire un ambiente idoneo al trattamento, all’estrazione, alla purificazione ed alla </a:t>
            </a:r>
            <a:r>
              <a:rPr lang="it-IT" b="1" dirty="0"/>
              <a:t>produzione del vaccino </a:t>
            </a:r>
            <a:r>
              <a:rPr lang="it-IT" dirty="0"/>
              <a:t>secondo gli standard delle </a:t>
            </a:r>
            <a:r>
              <a:rPr lang="it-IT" i="1" dirty="0"/>
              <a:t>Good</a:t>
            </a:r>
            <a:r>
              <a:rPr lang="it-IT" dirty="0"/>
              <a:t> </a:t>
            </a:r>
            <a:r>
              <a:rPr lang="it-IT" i="1" dirty="0" err="1"/>
              <a:t>Laboratory</a:t>
            </a:r>
            <a:r>
              <a:rPr lang="it-IT" i="1" dirty="0"/>
              <a:t> </a:t>
            </a:r>
            <a:r>
              <a:rPr lang="it-IT" i="1" dirty="0" err="1"/>
              <a:t>Practice</a:t>
            </a:r>
            <a:r>
              <a:rPr lang="it-IT" i="1" dirty="0"/>
              <a:t> </a:t>
            </a:r>
            <a:r>
              <a:rPr lang="it-IT" dirty="0"/>
              <a:t>(GLP)</a:t>
            </a:r>
            <a:r>
              <a:rPr lang="it-IT" i="1" dirty="0"/>
              <a:t> </a:t>
            </a:r>
            <a:r>
              <a:rPr lang="it-IT" dirty="0"/>
              <a:t>e </a:t>
            </a:r>
            <a:r>
              <a:rPr lang="it-IT" i="1" dirty="0"/>
              <a:t>Good Manufacturing </a:t>
            </a:r>
            <a:r>
              <a:rPr lang="it-IT" i="1" dirty="0" err="1"/>
              <a:t>Practice</a:t>
            </a:r>
            <a:r>
              <a:rPr lang="it-IT" dirty="0"/>
              <a:t> (GMP). 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A tal fine, verranno acquistate le strumentazioni necessarie all’ esecuzione dei controlli </a:t>
            </a:r>
            <a:r>
              <a:rPr lang="it-IT" i="1" dirty="0"/>
              <a:t>in </a:t>
            </a:r>
            <a:r>
              <a:rPr lang="it-IT" i="1" dirty="0" err="1"/>
              <a:t>process</a:t>
            </a:r>
            <a:r>
              <a:rPr lang="it-IT" dirty="0"/>
              <a:t> e del prodotto finito 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4A58AF3-355E-4F9D-A1E8-964759A46E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29762439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33D854-E7CA-9C44-A381-9323562F6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Sviluppo farmaceutico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DFEA3CA4-FAA7-5B4D-9CEE-71ACB17FFA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L’ente universitario affiancherà la OTI nelle fasi di </a:t>
            </a:r>
            <a:r>
              <a:rPr lang="it-IT" b="1" dirty="0"/>
              <a:t>sviluppo farmaceutico, </a:t>
            </a:r>
            <a:r>
              <a:rPr lang="it-IT" dirty="0"/>
              <a:t>di</a:t>
            </a:r>
            <a:r>
              <a:rPr lang="it-IT" b="1" dirty="0"/>
              <a:t> caratterizzazione funzionale del vaccino </a:t>
            </a:r>
            <a:r>
              <a:rPr lang="it-IT" dirty="0"/>
              <a:t>e degli </a:t>
            </a:r>
            <a:r>
              <a:rPr lang="it-IT" b="1" dirty="0"/>
              <a:t>studi preclinici. </a:t>
            </a:r>
          </a:p>
          <a:p>
            <a:pPr marL="0" indent="0" algn="just">
              <a:buNone/>
            </a:pPr>
            <a:endParaRPr lang="it-IT" b="1" dirty="0"/>
          </a:p>
          <a:p>
            <a:pPr algn="just"/>
            <a:r>
              <a:rPr lang="it-IT" dirty="0"/>
              <a:t>La durata delle fasi sopracitate è variabile in base all’esito dei risultati ottenuti, in media si può prevedere un lasso di tempo complessivo di </a:t>
            </a:r>
            <a:r>
              <a:rPr lang="it-IT" u="sng" dirty="0"/>
              <a:t>circa sei mesi.</a:t>
            </a:r>
          </a:p>
          <a:p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2BE2067F-E31A-4B97-BA30-40A48C299C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608636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3A6853-2776-DB4A-B3B6-FD2D5B4F7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Fasi cliniche </a:t>
            </a:r>
            <a:br>
              <a:rPr lang="it-IT" sz="2800" dirty="0">
                <a:latin typeface="+mn-lt"/>
              </a:rPr>
            </a:br>
            <a:r>
              <a:rPr lang="it-IT" sz="2800" dirty="0">
                <a:latin typeface="+mn-lt"/>
              </a:rPr>
              <a:t>e </a:t>
            </a:r>
            <a:br>
              <a:rPr lang="it-IT" sz="2800" dirty="0">
                <a:latin typeface="+mn-lt"/>
              </a:rPr>
            </a:br>
            <a:r>
              <a:rPr lang="it-IT" sz="2800" dirty="0">
                <a:latin typeface="+mn-lt"/>
              </a:rPr>
              <a:t>AIC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F055434-0FAC-574D-9E7D-50D1C6E7E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Svolti gli studi clinici di fase 1, 2 e 3, l’iter autorizzativo prevede la registrazione del vaccino presso gli enti regolatori europeo EMA (</a:t>
            </a:r>
            <a:r>
              <a:rPr lang="it-IT" dirty="0" err="1"/>
              <a:t>European</a:t>
            </a:r>
            <a:r>
              <a:rPr lang="it-IT" dirty="0"/>
              <a:t> </a:t>
            </a:r>
            <a:r>
              <a:rPr lang="it-IT" dirty="0" err="1"/>
              <a:t>Medicines</a:t>
            </a:r>
            <a:r>
              <a:rPr lang="it-IT" dirty="0"/>
              <a:t> Agency) e nazionale AIFA (Agenzia Italiana del Farmaco).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 Normalmente lo sviluppo dell’ intero processo fino all’</a:t>
            </a:r>
            <a:r>
              <a:rPr lang="it-IT" b="1" dirty="0"/>
              <a:t>ottenimento dell’ AIC </a:t>
            </a:r>
            <a:r>
              <a:rPr lang="it-IT" dirty="0"/>
              <a:t>( Autorizzazione Immissione in Commercio) richiede tempi molto lunghi ma nell’attuale condizione è prevista la possibilità di ottenere </a:t>
            </a:r>
            <a:r>
              <a:rPr lang="it-IT" i="1" dirty="0"/>
              <a:t>l’autorizzazione per uso emergenziale</a:t>
            </a:r>
            <a:r>
              <a:rPr lang="it-IT" dirty="0"/>
              <a:t>, che comporta una notevole riduzione delle tempistiche. 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BB707CD-51CB-4362-B9BE-93447FF0A1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3198348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1B07F96-124F-2747-8002-CFB49C37C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>
                <a:latin typeface="+mn-lt"/>
              </a:rPr>
              <a:t>Stima dei tempi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F8CF121-4CF1-D547-916E-BB1C40533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/>
              <a:t>Una stima ragionevole dall’inizio dello sviluppo fino all’ottenimento dell’autorizzazione all’ immissione in commercio si attesta intorno ad un periodo complessivo di circa tre anni.</a:t>
            </a:r>
          </a:p>
          <a:p>
            <a:endParaRPr lang="it-IT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601EB18-7461-4E7C-B145-00FB8FE009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4" b="3800"/>
          <a:stretch/>
        </p:blipFill>
        <p:spPr>
          <a:xfrm>
            <a:off x="235068" y="136163"/>
            <a:ext cx="1829402" cy="854660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12631866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5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16" name="Rectangle 91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ACB13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magine 5" descr="Immagine che contiene interni, finestra, edificio&#10;&#10;Descrizione generata automaticamente">
            <a:extLst>
              <a:ext uri="{FF2B5EF4-FFF2-40B4-BE49-F238E27FC236}">
                <a16:creationId xmlns:a16="http://schemas.microsoft.com/office/drawing/2014/main" id="{FC52EA60-5105-4B2B-AF7F-1D2D6E2C7E5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32" r="6955" b="-1"/>
          <a:stretch/>
        </p:blipFill>
        <p:spPr>
          <a:xfrm>
            <a:off x="972115" y="960214"/>
            <a:ext cx="5641848" cy="4919472"/>
          </a:xfrm>
          <a:prstGeom prst="rect">
            <a:avLst/>
          </a:prstGeom>
          <a:ln w="12700">
            <a:noFill/>
          </a:ln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098B5C89-058A-452E-A9F7-C6FAD2607A67}"/>
              </a:ext>
            </a:extLst>
          </p:cNvPr>
          <p:cNvSpPr txBox="1"/>
          <p:nvPr/>
        </p:nvSpPr>
        <p:spPr>
          <a:xfrm>
            <a:off x="8028827" y="1844675"/>
            <a:ext cx="2824908" cy="3179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20000"/>
              </a:lnSpc>
              <a:spcAft>
                <a:spcPts val="600"/>
              </a:spcAft>
              <a:buClr>
                <a:srgbClr val="ACB132"/>
              </a:buClr>
              <a:buSzPct val="110000"/>
              <a:buFont typeface="Wingdings" panose="05000000000000000000" pitchFamily="2" charset="2"/>
              <a:buChar char="§"/>
            </a:pPr>
            <a:r>
              <a:rPr lang="en-US" sz="2800" dirty="0"/>
              <a:t>GRAZIE PER L’ATTENZIONE 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13CAA74-4897-4386-A1F8-7DB2C38F8D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64" b="3800"/>
          <a:stretch/>
        </p:blipFill>
        <p:spPr>
          <a:xfrm>
            <a:off x="273691" y="136517"/>
            <a:ext cx="1724791" cy="805788"/>
          </a:xfrm>
          <a:prstGeom prst="rect">
            <a:avLst/>
          </a:prstGeom>
          <a:ln w="12700">
            <a:noFill/>
          </a:ln>
        </p:spPr>
      </p:pic>
    </p:spTree>
    <p:extLst>
      <p:ext uri="{BB962C8B-B14F-4D97-AF65-F5344CB8AC3E}">
        <p14:creationId xmlns:p14="http://schemas.microsoft.com/office/powerpoint/2010/main" val="3923009441"/>
      </p:ext>
    </p:extLst>
  </p:cSld>
  <p:clrMapOvr>
    <a:masterClrMapping/>
  </p:clrMapOvr>
</p:sld>
</file>

<file path=ppt/theme/theme1.xml><?xml version="1.0" encoding="utf-8"?>
<a:theme xmlns:a="http://schemas.openxmlformats.org/drawingml/2006/main" name="Atlante">
  <a:themeElements>
    <a:clrScheme name="Atlante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nt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nt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TM16401371[[fn=Atlante]]</Template>
  <TotalTime>263</TotalTime>
  <Words>574</Words>
  <Application>Microsoft Macintosh PowerPoint</Application>
  <PresentationFormat>Widescreen</PresentationFormat>
  <Paragraphs>30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3" baseType="lpstr">
      <vt:lpstr>Calibri Light</vt:lpstr>
      <vt:lpstr>Rockwell</vt:lpstr>
      <vt:lpstr>Wingdings</vt:lpstr>
      <vt:lpstr>Atlante</vt:lpstr>
      <vt:lpstr>      Progetto per lo sviluppo di un vaccino   anti COVID-19   a base di anticorpi monoclonali caratterizzati   </vt:lpstr>
      <vt:lpstr>Vaccino  e  biofarmaci</vt:lpstr>
      <vt:lpstr>Anticorpo  monoclonale caratterizzato  </vt:lpstr>
      <vt:lpstr>Prima fase</vt:lpstr>
      <vt:lpstr>Produzione</vt:lpstr>
      <vt:lpstr>Sviluppo farmaceutico</vt:lpstr>
      <vt:lpstr>Fasi cliniche  e  AIC</vt:lpstr>
      <vt:lpstr>Stima dei tempi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Progetto per lo sviluppo di un vaccino   anti COVID-19</dc:title>
  <dc:creator>Microsoft Office User</dc:creator>
  <cp:lastModifiedBy>Teresa Paolucci</cp:lastModifiedBy>
  <cp:revision>26</cp:revision>
  <cp:lastPrinted>2021-06-15T08:34:15Z</cp:lastPrinted>
  <dcterms:created xsi:type="dcterms:W3CDTF">2021-03-15T19:20:42Z</dcterms:created>
  <dcterms:modified xsi:type="dcterms:W3CDTF">2021-06-15T13:57:28Z</dcterms:modified>
</cp:coreProperties>
</file>